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69">
          <p15:clr>
            <a:srgbClr val="A4A3A4"/>
          </p15:clr>
        </p15:guide>
        <p15:guide id="2" orient="horz" pos="556">
          <p15:clr>
            <a:srgbClr val="A4A3A4"/>
          </p15:clr>
        </p15:guide>
        <p15:guide id="3" orient="horz" pos="4039">
          <p15:clr>
            <a:srgbClr val="A4A3A4"/>
          </p15:clr>
        </p15:guide>
        <p15:guide id="4" orient="horz" pos="843">
          <p15:clr>
            <a:srgbClr val="A4A3A4"/>
          </p15:clr>
        </p15:guide>
        <p15:guide id="5" pos="289">
          <p15:clr>
            <a:srgbClr val="A4A3A4"/>
          </p15:clr>
        </p15:guide>
        <p15:guide id="6" pos="5476">
          <p15:clr>
            <a:srgbClr val="A4A3A4"/>
          </p15:clr>
        </p15:guide>
        <p15:guide id="7" orient="horz" pos="352">
          <p15:clr>
            <a:srgbClr val="A4A3A4"/>
          </p15:clr>
        </p15:guide>
        <p15:guide id="8" orient="horz" pos="417">
          <p15:clr>
            <a:srgbClr val="A4A3A4"/>
          </p15:clr>
        </p15:guide>
        <p15:guide id="9" orient="horz" pos="3029">
          <p15:clr>
            <a:srgbClr val="A4A3A4"/>
          </p15:clr>
        </p15:guide>
        <p15:guide id="10" orient="horz" pos="6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4E4E"/>
    <a:srgbClr val="AECB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25"/>
    <p:restoredTop sz="94753"/>
  </p:normalViewPr>
  <p:slideViewPr>
    <p:cSldViewPr snapToGrid="0" snapToObjects="1" showGuides="1">
      <p:cViewPr varScale="1">
        <p:scale>
          <a:sx n="81" d="100"/>
          <a:sy n="81" d="100"/>
        </p:scale>
        <p:origin x="814" y="31"/>
      </p:cViewPr>
      <p:guideLst>
        <p:guide orient="horz" pos="469"/>
        <p:guide orient="horz" pos="556"/>
        <p:guide orient="horz" pos="4039"/>
        <p:guide orient="horz" pos="843"/>
        <p:guide pos="289"/>
        <p:guide pos="5476"/>
        <p:guide orient="horz" pos="352"/>
        <p:guide orient="horz" pos="417"/>
        <p:guide orient="horz" pos="3029"/>
        <p:guide orient="horz" pos="6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" y="1"/>
            <a:ext cx="9154583" cy="5151437"/>
          </a:xfrm>
          <a:prstGeom prst="rect">
            <a:avLst/>
          </a:prstGeom>
          <a:solidFill>
            <a:srgbClr val="4E4E4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8788" y="2079646"/>
            <a:ext cx="6907212" cy="1251654"/>
          </a:xfrm>
        </p:spPr>
        <p:txBody>
          <a:bodyPr lIns="0" tIns="0" rIns="0" anchor="t" anchorCtr="0"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8788" y="3331300"/>
            <a:ext cx="6907212" cy="383381"/>
          </a:xfrm>
        </p:spPr>
        <p:txBody>
          <a:bodyPr lIns="0" tIns="0" rIns="0" anchor="t" anchorCtr="0">
            <a:noAutofit/>
          </a:bodyPr>
          <a:lstStyle>
            <a:lvl1pPr marL="0" indent="0" algn="l">
              <a:buNone/>
              <a:defRPr sz="25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9" name="Picture 8" descr="ygrene works_wht.eps"/>
          <p:cNvPicPr>
            <a:picLocks noChangeAspect="1"/>
          </p:cNvPicPr>
          <p:nvPr userDrawn="1"/>
        </p:nvPicPr>
        <p:blipFill rotWithShape="1">
          <a:blip r:embed="rId2"/>
          <a:srcRect r="48626"/>
          <a:stretch/>
        </p:blipFill>
        <p:spPr>
          <a:xfrm>
            <a:off x="427039" y="979886"/>
            <a:ext cx="1890711" cy="670332"/>
          </a:xfrm>
          <a:prstGeom prst="rect">
            <a:avLst/>
          </a:prstGeom>
        </p:spPr>
      </p:pic>
      <p:pic>
        <p:nvPicPr>
          <p:cNvPr id="10" name="Picture 9" descr="Billboard_Icons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89" y="4178175"/>
            <a:ext cx="1731961" cy="349249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367061" y="4527425"/>
            <a:ext cx="3033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AECB2A"/>
                </a:solidFill>
                <a:latin typeface="Gotham Book"/>
                <a:cs typeface="Gotham Book"/>
              </a:rPr>
              <a:t>Imagine what we can do.</a:t>
            </a:r>
          </a:p>
        </p:txBody>
      </p:sp>
    </p:spTree>
    <p:extLst>
      <p:ext uri="{BB962C8B-B14F-4D97-AF65-F5344CB8AC3E}">
        <p14:creationId xmlns:p14="http://schemas.microsoft.com/office/powerpoint/2010/main" val="1866686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1" y="302953"/>
            <a:ext cx="5113065" cy="35394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CA59B-04D9-9144-95EE-80051BDA3255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8E59B-D6D5-3C4E-A6B9-8245FF0F3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756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03698"/>
            <a:ext cx="4038600" cy="380523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03698"/>
            <a:ext cx="4038600" cy="380523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CA59B-04D9-9144-95EE-80051BDA3255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8E59B-D6D5-3C4E-A6B9-8245FF0F3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688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08464"/>
            <a:ext cx="4040188" cy="47982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488286"/>
            <a:ext cx="4040188" cy="3320649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008464"/>
            <a:ext cx="4041775" cy="47982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488286"/>
            <a:ext cx="4041775" cy="3320649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CA59B-04D9-9144-95EE-80051BDA3255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8E59B-D6D5-3C4E-A6B9-8245FF0F3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08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CA59B-04D9-9144-95EE-80051BDA3255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8E59B-D6D5-3C4E-A6B9-8245FF0F3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119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8788" y="310228"/>
            <a:ext cx="5486400" cy="35394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03697"/>
            <a:ext cx="5486400" cy="339367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93815"/>
            <a:ext cx="5486400" cy="261610"/>
          </a:xfrm>
        </p:spPr>
        <p:txBody>
          <a:bodyPr lIns="0" tIns="0">
            <a:sp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CA59B-04D9-9144-95EE-80051BDA3255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8E59B-D6D5-3C4E-A6B9-8245FF0F3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141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" y="-262"/>
            <a:ext cx="9154583" cy="685800"/>
          </a:xfrm>
          <a:prstGeom prst="rect">
            <a:avLst/>
          </a:prstGeom>
          <a:solidFill>
            <a:srgbClr val="4E4E4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3550" y="1006764"/>
            <a:ext cx="8229600" cy="3802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984676"/>
            <a:ext cx="2133600" cy="123111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CA59B-04D9-9144-95EE-80051BDA3255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984676"/>
            <a:ext cx="2895600" cy="123111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984676"/>
            <a:ext cx="2133600" cy="123111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8E59B-D6D5-3C4E-A6B9-8245FF0F369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ygrene works_wht.eps"/>
          <p:cNvPicPr>
            <a:picLocks noChangeAspect="1"/>
          </p:cNvPicPr>
          <p:nvPr userDrawn="1"/>
        </p:nvPicPr>
        <p:blipFill rotWithShape="1">
          <a:blip r:embed="rId8"/>
          <a:srcRect r="48626"/>
          <a:stretch/>
        </p:blipFill>
        <p:spPr>
          <a:xfrm>
            <a:off x="7696199" y="271404"/>
            <a:ext cx="1035051" cy="34772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1" y="302953"/>
            <a:ext cx="5113065" cy="353943"/>
          </a:xfrm>
          <a:prstGeom prst="rect">
            <a:avLst/>
          </a:prstGeom>
        </p:spPr>
        <p:txBody>
          <a:bodyPr vert="horz" wrap="square" lIns="0" tIns="0" rIns="91440" bIns="45720" rtlCol="0" anchor="t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63837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7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2000" b="0" i="0" kern="1200">
          <a:solidFill>
            <a:srgbClr val="AECB2A"/>
          </a:solidFill>
          <a:latin typeface="Gotham Medium"/>
          <a:ea typeface="+mj-ea"/>
          <a:cs typeface="Gotham Medium"/>
        </a:defRPr>
      </a:lvl1pPr>
    </p:titleStyle>
    <p:bodyStyle>
      <a:lvl1pPr marL="173038" indent="-173038" algn="l" defTabSz="457200" rtl="0" eaLnBrk="1" latinLnBrk="0" hangingPunct="1">
        <a:spcBef>
          <a:spcPct val="20000"/>
        </a:spcBef>
        <a:buClr>
          <a:srgbClr val="AECB2A"/>
        </a:buClr>
        <a:buFont typeface="Wingdings" charset="2"/>
        <a:buChar char="§"/>
        <a:defRPr sz="1800" b="0" i="0" kern="1200">
          <a:solidFill>
            <a:srgbClr val="4E4E4E"/>
          </a:solidFill>
          <a:latin typeface="Gotham Book"/>
          <a:ea typeface="+mn-ea"/>
          <a:cs typeface="Gotham Book"/>
        </a:defRPr>
      </a:lvl1pPr>
      <a:lvl2pPr marL="400050" indent="-173038" algn="l" defTabSz="457200" rtl="0" eaLnBrk="1" latinLnBrk="0" hangingPunct="1">
        <a:spcBef>
          <a:spcPct val="20000"/>
        </a:spcBef>
        <a:buClr>
          <a:srgbClr val="AECB2A"/>
        </a:buClr>
        <a:buFont typeface="Lucida Grande"/>
        <a:buChar char="-"/>
        <a:defRPr sz="1800" b="0" i="0" kern="1200">
          <a:solidFill>
            <a:srgbClr val="4E4E4E"/>
          </a:solidFill>
          <a:latin typeface="Gotham Book"/>
          <a:ea typeface="+mn-ea"/>
          <a:cs typeface="Gotham Book"/>
        </a:defRPr>
      </a:lvl2pPr>
      <a:lvl3pPr marL="573088" indent="-173038" algn="l" defTabSz="457200" rtl="0" eaLnBrk="1" latinLnBrk="0" hangingPunct="1">
        <a:spcBef>
          <a:spcPct val="20000"/>
        </a:spcBef>
        <a:buClr>
          <a:srgbClr val="AECB2A"/>
        </a:buClr>
        <a:buFont typeface="Lucida Grande"/>
        <a:buChar char="›"/>
        <a:defRPr sz="1800" b="0" i="0" kern="1200">
          <a:solidFill>
            <a:srgbClr val="4E4E4E"/>
          </a:solidFill>
          <a:latin typeface="Gotham Book"/>
          <a:ea typeface="+mn-ea"/>
          <a:cs typeface="Gotham Book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AECB2A"/>
        </a:buClr>
        <a:buFont typeface="Wingdings" charset="2"/>
        <a:buChar char="§"/>
        <a:defRPr sz="1600" b="0" i="0" kern="1200">
          <a:solidFill>
            <a:schemeClr val="tx1"/>
          </a:solidFill>
          <a:latin typeface="Gotham Book"/>
          <a:ea typeface="+mn-ea"/>
          <a:cs typeface="Gotham Book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AECB2A"/>
        </a:buClr>
        <a:buFont typeface="Wingdings" charset="2"/>
        <a:buChar char="§"/>
        <a:defRPr sz="1600" b="0" i="0" kern="1200">
          <a:solidFill>
            <a:schemeClr val="tx1"/>
          </a:solidFill>
          <a:latin typeface="Gotham Book"/>
          <a:ea typeface="+mn-ea"/>
          <a:cs typeface="Gotham Book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8788" y="2079646"/>
            <a:ext cx="8244698" cy="837090"/>
          </a:xfrm>
        </p:spPr>
        <p:txBody>
          <a:bodyPr/>
          <a:lstStyle/>
          <a:p>
            <a:r>
              <a:rPr lang="en-US" dirty="0"/>
              <a:t>Florida Program Enhancements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2207" y="2841876"/>
            <a:ext cx="6907212" cy="383381"/>
          </a:xfrm>
        </p:spPr>
        <p:txBody>
          <a:bodyPr/>
          <a:lstStyle/>
          <a:p>
            <a:r>
              <a:rPr lang="en-US" dirty="0"/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380357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ENHANCEMENTS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>
                <a:solidFill>
                  <a:srgbClr val="183474"/>
                </a:solidFill>
                <a:latin typeface="Gotham Medium"/>
                <a:cs typeface="Gotham Medium"/>
              </a:rPr>
              <a:t>2017 Florida Program Enhancements</a:t>
            </a:r>
          </a:p>
          <a:p>
            <a:pPr marL="0" lvl="0" indent="0">
              <a:buNone/>
            </a:pPr>
            <a:endParaRPr lang="en-US" dirty="0">
              <a:solidFill>
                <a:srgbClr val="183474"/>
              </a:solidFill>
              <a:latin typeface="Gotham Medium"/>
              <a:cs typeface="Gotham Medium"/>
            </a:endParaRPr>
          </a:p>
          <a:p>
            <a:pPr lvl="0">
              <a:spcAft>
                <a:spcPts val="600"/>
              </a:spcAft>
            </a:pPr>
            <a:r>
              <a:rPr lang="en-US" dirty="0"/>
              <a:t>Contractor Participation Agreement</a:t>
            </a:r>
          </a:p>
          <a:p>
            <a:pPr lvl="0">
              <a:spcAft>
                <a:spcPts val="600"/>
              </a:spcAft>
            </a:pPr>
            <a:r>
              <a:rPr lang="en-US" dirty="0" err="1"/>
              <a:t>YgreneWorks</a:t>
            </a:r>
            <a:r>
              <a:rPr lang="en-US" dirty="0"/>
              <a:t> </a:t>
            </a:r>
            <a:r>
              <a:rPr lang="en-US" dirty="0" err="1"/>
              <a:t>FlexRate</a:t>
            </a:r>
            <a:r>
              <a:rPr lang="en-US" dirty="0"/>
              <a:t> Program</a:t>
            </a:r>
          </a:p>
          <a:p>
            <a:pPr lvl="0">
              <a:spcAft>
                <a:spcPts val="600"/>
              </a:spcAft>
            </a:pPr>
            <a:r>
              <a:rPr lang="en-US" dirty="0"/>
              <a:t>Origination Fee updates</a:t>
            </a:r>
          </a:p>
          <a:p>
            <a:pPr lvl="0">
              <a:spcAft>
                <a:spcPts val="600"/>
              </a:spcAft>
            </a:pPr>
            <a:r>
              <a:rPr lang="en-US" dirty="0"/>
              <a:t>Know Before You Owe consumer disclosure</a:t>
            </a:r>
          </a:p>
        </p:txBody>
      </p:sp>
    </p:spTree>
    <p:extLst>
      <p:ext uri="{BB962C8B-B14F-4D97-AF65-F5344CB8AC3E}">
        <p14:creationId xmlns:p14="http://schemas.microsoft.com/office/powerpoint/2010/main" val="3621340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805" y="340972"/>
            <a:ext cx="6504253" cy="661720"/>
          </a:xfrm>
        </p:spPr>
        <p:txBody>
          <a:bodyPr/>
          <a:lstStyle/>
          <a:p>
            <a:r>
              <a:rPr lang="en-US" dirty="0"/>
              <a:t>CONTRACTOR PARTICIPATION AGREEMENT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Ygrene has implemented the Contractor Participation Agreement (CPA) to formalize the legal relationship with the contractor, including:</a:t>
            </a:r>
          </a:p>
          <a:p>
            <a:pPr lvl="1"/>
            <a:r>
              <a:rPr lang="en-US" dirty="0"/>
              <a:t>Pricing Terms</a:t>
            </a:r>
          </a:p>
          <a:p>
            <a:pPr lvl="1"/>
            <a:r>
              <a:rPr lang="en-US" dirty="0"/>
              <a:t>Business Practices</a:t>
            </a:r>
          </a:p>
          <a:p>
            <a:pPr lvl="1"/>
            <a:r>
              <a:rPr lang="en-US" dirty="0"/>
              <a:t>Legal Obligations</a:t>
            </a:r>
          </a:p>
          <a:p>
            <a:r>
              <a:rPr lang="en-US" dirty="0"/>
              <a:t>All contractors are required to sign the CPA in order to operate as an active certified Ygrene contractor.</a:t>
            </a:r>
          </a:p>
          <a:p>
            <a:r>
              <a:rPr lang="en-US" dirty="0"/>
              <a:t>The agreement protects the contractor, Ygrene, and property owners.</a:t>
            </a:r>
          </a:p>
        </p:txBody>
      </p:sp>
    </p:spTree>
    <p:extLst>
      <p:ext uri="{BB962C8B-B14F-4D97-AF65-F5344CB8AC3E}">
        <p14:creationId xmlns:p14="http://schemas.microsoft.com/office/powerpoint/2010/main" val="685291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550" y="334872"/>
            <a:ext cx="6504253" cy="353943"/>
          </a:xfrm>
        </p:spPr>
        <p:txBody>
          <a:bodyPr/>
          <a:lstStyle/>
          <a:p>
            <a:r>
              <a:rPr lang="en-US" dirty="0"/>
              <a:t>YGRENEWORKS FLEXRATE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Aft>
                <a:spcPts val="600"/>
              </a:spcAft>
            </a:pPr>
            <a:r>
              <a:rPr lang="en-US" dirty="0" err="1"/>
              <a:t>Ygrene</a:t>
            </a:r>
            <a:r>
              <a:rPr lang="en-US" dirty="0"/>
              <a:t> is introducing a flexible rate program that offers contractors pricing options with a lower interest rate equivalent in exchange for a rate option fee on PACE residential projects.</a:t>
            </a:r>
          </a:p>
          <a:p>
            <a:pPr lvl="0">
              <a:spcAft>
                <a:spcPts val="600"/>
              </a:spcAft>
            </a:pPr>
            <a:r>
              <a:rPr lang="en-US" dirty="0"/>
              <a:t>At launch there will be four rate plans - Rate Plan 1, the base rate that is available today, and three other plans</a:t>
            </a:r>
          </a:p>
          <a:p>
            <a:pPr lvl="0">
              <a:spcAft>
                <a:spcPts val="600"/>
              </a:spcAft>
            </a:pPr>
            <a:r>
              <a:rPr lang="en-US" dirty="0"/>
              <a:t>If the contractor elects Rate Plan 2 – 4 the rate option fee, also known as sellers points, will be applied to the project cost in exchange for the lower rate. </a:t>
            </a:r>
          </a:p>
          <a:p>
            <a:pPr lvl="0">
              <a:spcAft>
                <a:spcPts val="600"/>
              </a:spcAft>
            </a:pPr>
            <a:r>
              <a:rPr lang="en-US" dirty="0"/>
              <a:t>Rate plan selections are submitted and managed by </a:t>
            </a:r>
            <a:r>
              <a:rPr lang="en-US" dirty="0" err="1"/>
              <a:t>Ygrene’s</a:t>
            </a:r>
            <a:r>
              <a:rPr lang="en-US" dirty="0"/>
              <a:t> Contractor Compliance Team.</a:t>
            </a:r>
          </a:p>
          <a:p>
            <a:pPr lvl="0">
              <a:spcAft>
                <a:spcPts val="600"/>
              </a:spcAft>
            </a:pPr>
            <a:r>
              <a:rPr lang="en-US" dirty="0"/>
              <a:t>Contractors can select the rate plan that best suits their business model.</a:t>
            </a:r>
          </a:p>
        </p:txBody>
      </p:sp>
    </p:spTree>
    <p:extLst>
      <p:ext uri="{BB962C8B-B14F-4D97-AF65-F5344CB8AC3E}">
        <p14:creationId xmlns:p14="http://schemas.microsoft.com/office/powerpoint/2010/main" val="3062008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550" y="334872"/>
            <a:ext cx="6504253" cy="353943"/>
          </a:xfrm>
        </p:spPr>
        <p:txBody>
          <a:bodyPr/>
          <a:lstStyle/>
          <a:p>
            <a:r>
              <a:rPr lang="en-US" dirty="0"/>
              <a:t>YGRENEWORKS FLEXRATE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483" y="770965"/>
            <a:ext cx="8615082" cy="4372535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/>
              <a:t>Sellers points will be disclosed to the property owner in the Eligible Improvements Summary that is part of the Finance Agreement.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F4FB103-F375-4D82-81DF-6A10302DE5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149194"/>
              </p:ext>
            </p:extLst>
          </p:nvPr>
        </p:nvGraphicFramePr>
        <p:xfrm>
          <a:off x="463549" y="715709"/>
          <a:ext cx="8106708" cy="36804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8357">
                  <a:extLst>
                    <a:ext uri="{9D8B030D-6E8A-4147-A177-3AD203B41FA5}">
                      <a16:colId xmlns:a16="http://schemas.microsoft.com/office/drawing/2014/main" val="3095414842"/>
                    </a:ext>
                  </a:extLst>
                </a:gridCol>
                <a:gridCol w="2790738">
                  <a:extLst>
                    <a:ext uri="{9D8B030D-6E8A-4147-A177-3AD203B41FA5}">
                      <a16:colId xmlns:a16="http://schemas.microsoft.com/office/drawing/2014/main" val="1722397547"/>
                    </a:ext>
                  </a:extLst>
                </a:gridCol>
                <a:gridCol w="1054343">
                  <a:extLst>
                    <a:ext uri="{9D8B030D-6E8A-4147-A177-3AD203B41FA5}">
                      <a16:colId xmlns:a16="http://schemas.microsoft.com/office/drawing/2014/main" val="765769485"/>
                    </a:ext>
                  </a:extLst>
                </a:gridCol>
                <a:gridCol w="974089">
                  <a:extLst>
                    <a:ext uri="{9D8B030D-6E8A-4147-A177-3AD203B41FA5}">
                      <a16:colId xmlns:a16="http://schemas.microsoft.com/office/drawing/2014/main" val="457376602"/>
                    </a:ext>
                  </a:extLst>
                </a:gridCol>
                <a:gridCol w="974089">
                  <a:extLst>
                    <a:ext uri="{9D8B030D-6E8A-4147-A177-3AD203B41FA5}">
                      <a16:colId xmlns:a16="http://schemas.microsoft.com/office/drawing/2014/main" val="3821631855"/>
                    </a:ext>
                  </a:extLst>
                </a:gridCol>
                <a:gridCol w="975092">
                  <a:extLst>
                    <a:ext uri="{9D8B030D-6E8A-4147-A177-3AD203B41FA5}">
                      <a16:colId xmlns:a16="http://schemas.microsoft.com/office/drawing/2014/main" val="1899376014"/>
                    </a:ext>
                  </a:extLst>
                </a:gridCol>
              </a:tblGrid>
              <a:tr h="2051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30" marR="67030" marT="0" marB="0" anchor="b">
                    <a:solidFill>
                      <a:srgbClr val="4E4E4E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Term Years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rgbClr val="4E4E4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2416830"/>
                  </a:ext>
                </a:extLst>
              </a:tr>
              <a:tr h="1711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035022"/>
                  </a:ext>
                </a:extLst>
              </a:tr>
              <a:tr h="3423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Rate Plan 1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(Base Rate)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Interest Rate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7.35%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7.64%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7.83%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7.96%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862410"/>
                  </a:ext>
                </a:extLst>
              </a:tr>
              <a:tr h="2826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Seller Points for calculating the Rate Option Fee Amount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084703"/>
                  </a:ext>
                </a:extLst>
              </a:tr>
              <a:tr h="2858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Rate Plan 2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Interest Rate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6.35%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6.64%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6.83%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6.96%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498489"/>
                  </a:ext>
                </a:extLst>
              </a:tr>
              <a:tr h="3423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Seller Points for calculating the Rate Option Fee Amount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>
                          <a:effectLst/>
                        </a:rPr>
                        <a:t>0%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>
                          <a:effectLst/>
                        </a:rPr>
                        <a:t>3.00%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>
                          <a:effectLst/>
                        </a:rPr>
                        <a:t>3.00%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>
                          <a:effectLst/>
                        </a:rPr>
                        <a:t>3.00%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787712"/>
                  </a:ext>
                </a:extLst>
              </a:tr>
              <a:tr h="2858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Rate Plan 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Interest Rate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5.35%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5.64%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5.83%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5.96%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042747"/>
                  </a:ext>
                </a:extLst>
              </a:tr>
              <a:tr h="3423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Seller Points for calculating the Rate Option Fee Amount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6.00%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7.00%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8.00%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8.00%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10438"/>
                  </a:ext>
                </a:extLst>
              </a:tr>
              <a:tr h="2858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Rate Plan 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Interest Rate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4.35%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4.64%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4.83%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4.96%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100712"/>
                  </a:ext>
                </a:extLst>
              </a:tr>
              <a:tr h="3423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Seller Points for calculating the Rate Option Fee Amount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9.00%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11.00%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13.00%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13.00%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341071"/>
                  </a:ext>
                </a:extLst>
              </a:tr>
              <a:tr h="2858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Commercial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Interest Rate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5.99%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6.64%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6.83%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6.96%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97359"/>
                  </a:ext>
                </a:extLst>
              </a:tr>
              <a:tr h="3423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Seller Points for calculating the Rate Option Fee Amount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0" marR="6703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162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8610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550" y="334872"/>
            <a:ext cx="6504253" cy="353943"/>
          </a:xfrm>
        </p:spPr>
        <p:txBody>
          <a:bodyPr/>
          <a:lstStyle/>
          <a:p>
            <a:r>
              <a:rPr lang="en-US" dirty="0"/>
              <a:t>ORIGINATION FEE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Ygrene’s origination fee will always be included as a Program Fee line item that is used to calculate the total project value for residential and commercial projects.  </a:t>
            </a:r>
          </a:p>
          <a:p>
            <a:pPr lvl="0"/>
            <a:r>
              <a:rPr lang="en-US" dirty="0"/>
              <a:t>System updates include modifications to the:</a:t>
            </a:r>
          </a:p>
          <a:p>
            <a:pPr lvl="1"/>
            <a:r>
              <a:rPr lang="en-US" dirty="0"/>
              <a:t>Application - will always include the fee in the project</a:t>
            </a:r>
          </a:p>
          <a:p>
            <a:pPr lvl="1"/>
            <a:r>
              <a:rPr lang="en-US" dirty="0"/>
              <a:t>Proposal Tool – will be included in the contract value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Finance Agreement –will include the origination fee in the ‘Program-Related Fees’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Program Handbook - will be updated to reflect this change</a:t>
            </a:r>
          </a:p>
        </p:txBody>
      </p:sp>
    </p:spTree>
    <p:extLst>
      <p:ext uri="{BB962C8B-B14F-4D97-AF65-F5344CB8AC3E}">
        <p14:creationId xmlns:p14="http://schemas.microsoft.com/office/powerpoint/2010/main" val="499735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550" y="334872"/>
            <a:ext cx="6504253" cy="353943"/>
          </a:xfrm>
        </p:spPr>
        <p:txBody>
          <a:bodyPr/>
          <a:lstStyle/>
          <a:p>
            <a:r>
              <a:rPr lang="en-US" dirty="0"/>
              <a:t>ORIGINATION FEE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124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550" y="334872"/>
            <a:ext cx="6504253" cy="353943"/>
          </a:xfrm>
        </p:spPr>
        <p:txBody>
          <a:bodyPr/>
          <a:lstStyle/>
          <a:p>
            <a:r>
              <a:rPr lang="en-US" dirty="0"/>
              <a:t>KNOW BEFORE  YOU OWE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549" y="1006764"/>
            <a:ext cx="8366751" cy="3802171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Ygrene has implemented a Know Before You Owe (KBYO) document that discloses to the property owner everything that will be included in the total project financing, including:</a:t>
            </a:r>
          </a:p>
          <a:p>
            <a:pPr lvl="1">
              <a:defRPr/>
            </a:pPr>
            <a:r>
              <a:rPr lang="en-US" dirty="0"/>
              <a:t>Product Costs</a:t>
            </a:r>
          </a:p>
          <a:p>
            <a:pPr lvl="1">
              <a:defRPr/>
            </a:pPr>
            <a:r>
              <a:rPr lang="en-US" dirty="0"/>
              <a:t>Upfront Financing Costs</a:t>
            </a:r>
          </a:p>
          <a:p>
            <a:pPr lvl="1">
              <a:defRPr/>
            </a:pPr>
            <a:r>
              <a:rPr lang="en-US" dirty="0"/>
              <a:t>Closing Costs</a:t>
            </a:r>
          </a:p>
          <a:p>
            <a:pPr lvl="1">
              <a:spcAft>
                <a:spcPts val="600"/>
              </a:spcAft>
              <a:defRPr/>
            </a:pPr>
            <a:r>
              <a:rPr lang="en-US" dirty="0"/>
              <a:t>Specific Terms and Conditions that apply to the program</a:t>
            </a:r>
          </a:p>
          <a:p>
            <a:pPr lvl="0">
              <a:spcAft>
                <a:spcPts val="600"/>
              </a:spcAft>
            </a:pPr>
            <a:r>
              <a:rPr lang="en-US" dirty="0"/>
              <a:t>The KBYO will be sent with the Financing Agreement</a:t>
            </a:r>
          </a:p>
          <a:p>
            <a:pPr lvl="0">
              <a:spcAft>
                <a:spcPts val="600"/>
              </a:spcAft>
            </a:pPr>
            <a:r>
              <a:rPr lang="en-US" dirty="0"/>
              <a:t>Property Owners will initial and sign the KBYO document, indicating their understanding </a:t>
            </a:r>
          </a:p>
        </p:txBody>
      </p:sp>
    </p:spTree>
    <p:extLst>
      <p:ext uri="{BB962C8B-B14F-4D97-AF65-F5344CB8AC3E}">
        <p14:creationId xmlns:p14="http://schemas.microsoft.com/office/powerpoint/2010/main" val="1940478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544</Words>
  <Application>Microsoft Office PowerPoint</Application>
  <PresentationFormat>On-screen Show (16:9)</PresentationFormat>
  <Paragraphs>117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Gotham Book</vt:lpstr>
      <vt:lpstr>Gotham Medium</vt:lpstr>
      <vt:lpstr>Lucida Grande</vt:lpstr>
      <vt:lpstr>Wingdings</vt:lpstr>
      <vt:lpstr>Office Theme</vt:lpstr>
      <vt:lpstr>Florida Program Enhancements</vt:lpstr>
      <vt:lpstr>OVERVIEW OF ENHANCEMENTS</vt:lpstr>
      <vt:lpstr>CONTRACTOR PARTICIPATION AGREEMENT</vt:lpstr>
      <vt:lpstr>YGRENEWORKS FLEXRATE PROGRAM</vt:lpstr>
      <vt:lpstr>YGRENEWORKS FLEXRATE PROGRAM</vt:lpstr>
      <vt:lpstr>ORIGINATION FEE</vt:lpstr>
      <vt:lpstr>ORIGINATION FEE</vt:lpstr>
      <vt:lpstr>KNOW BEFORE  YOU OWE</vt:lpstr>
    </vt:vector>
  </TitlesOfParts>
  <Company>Ygrene Energy Fund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Tania Lopez</dc:creator>
  <cp:lastModifiedBy>Ashley Sargent</cp:lastModifiedBy>
  <cp:revision>28</cp:revision>
  <dcterms:created xsi:type="dcterms:W3CDTF">2015-12-01T21:48:03Z</dcterms:created>
  <dcterms:modified xsi:type="dcterms:W3CDTF">2019-01-31T22:01:04Z</dcterms:modified>
</cp:coreProperties>
</file>